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2" r:id="rId2"/>
    <p:sldId id="259" r:id="rId3"/>
    <p:sldId id="330" r:id="rId4"/>
    <p:sldId id="331" r:id="rId5"/>
    <p:sldId id="332" r:id="rId6"/>
    <p:sldId id="296" r:id="rId7"/>
    <p:sldId id="345" r:id="rId8"/>
    <p:sldId id="321" r:id="rId9"/>
    <p:sldId id="325" r:id="rId10"/>
    <p:sldId id="326" r:id="rId11"/>
    <p:sldId id="333" r:id="rId12"/>
    <p:sldId id="327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28" r:id="rId23"/>
    <p:sldId id="343" r:id="rId24"/>
    <p:sldId id="344" r:id="rId25"/>
    <p:sldId id="329" r:id="rId26"/>
    <p:sldId id="297" r:id="rId27"/>
  </p:sldIdLst>
  <p:sldSz cx="12190413" cy="6859588"/>
  <p:notesSz cx="6858000" cy="9144000"/>
  <p:embeddedFontLst>
    <p:embeddedFont>
      <p:font typeface="굴림체" panose="020B0609000101010101" pitchFamily="49" charset="-127"/>
      <p:regular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Noto Sans" panose="020B0502040504020204" pitchFamily="34" charset="0"/>
      <p:regular r:id="rId39"/>
      <p:bold r:id="rId40"/>
      <p:italic r:id="rId41"/>
      <p:boldItalic r:id="rId42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64" autoAdjust="0"/>
    <p:restoredTop sz="94792" autoAdjust="0"/>
  </p:normalViewPr>
  <p:slideViewPr>
    <p:cSldViewPr>
      <p:cViewPr varScale="1">
        <p:scale>
          <a:sx n="107" d="100"/>
          <a:sy n="107" d="100"/>
        </p:scale>
        <p:origin x="800" y="176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2021. 10. 21.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2021. 10. 21.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2021. 10. 21.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2021. 10. 21.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2021. 10. 21.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2021. 10. 21.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4938" y="2402500"/>
            <a:ext cx="5700998" cy="2116567"/>
          </a:xfrm>
        </p:spPr>
        <p:txBody>
          <a:bodyPr/>
          <a:lstStyle/>
          <a:p>
            <a:r>
              <a:rPr lang="en-US" altLang="ko-KR" sz="8800" b="1">
                <a:ea typeface="맑은 고딕"/>
                <a:cs typeface="Calibri"/>
              </a:rPr>
              <a:t>DOORDASH</a:t>
            </a: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6003952" y="3555555"/>
            <a:ext cx="4475731" cy="788764"/>
          </a:xfrm>
        </p:spPr>
        <p:txBody>
          <a:bodyPr/>
          <a:lstStyle/>
          <a:p>
            <a:r>
              <a:rPr lang="en-US" altLang="ko-KR" sz="2400" b="1">
                <a:ea typeface="맑은 고딕"/>
                <a:cs typeface="Calibri"/>
              </a:rPr>
              <a:t>SQL Project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9753C7-56CC-47A3-BE09-50945982398C}"/>
              </a:ext>
            </a:extLst>
          </p:cNvPr>
          <p:cNvSpPr txBox="1"/>
          <p:nvPr/>
        </p:nvSpPr>
        <p:spPr>
          <a:xfrm>
            <a:off x="4518548" y="4752938"/>
            <a:ext cx="604272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Presented By -</a:t>
            </a:r>
            <a:endParaRPr lang="en-US" dirty="0">
              <a:solidFill>
                <a:schemeClr val="bg1"/>
              </a:solidFill>
              <a:cs typeface="Calibri Light"/>
            </a:endParaRPr>
          </a:p>
          <a:p>
            <a:pPr algn="r"/>
            <a:r>
              <a:rPr lang="en-US" dirty="0">
                <a:solidFill>
                  <a:schemeClr val="bg1"/>
                </a:solidFill>
                <a:cs typeface="Calibri Light"/>
              </a:rPr>
              <a:t>Amelia Mazer, Kirtana </a:t>
            </a:r>
            <a:r>
              <a:rPr lang="en-US" dirty="0" err="1">
                <a:solidFill>
                  <a:schemeClr val="bg1"/>
                </a:solidFill>
                <a:cs typeface="Calibri Light"/>
              </a:rPr>
              <a:t>Kirtivasan</a:t>
            </a:r>
            <a:r>
              <a:rPr lang="en-US" dirty="0">
                <a:solidFill>
                  <a:schemeClr val="bg1"/>
                </a:solidFill>
                <a:cs typeface="Calibri Light"/>
              </a:rPr>
              <a:t>, Pratik Deshmukh </a:t>
            </a:r>
          </a:p>
          <a:p>
            <a:pPr algn="r"/>
            <a:r>
              <a:rPr lang="en-US" dirty="0">
                <a:solidFill>
                  <a:schemeClr val="bg1"/>
                </a:solidFill>
                <a:cs typeface="Calibri Light"/>
              </a:rPr>
              <a:t>and Swetha Vijaya Raju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397466"/>
            <a:ext cx="10971373" cy="798753"/>
          </a:xfrm>
        </p:spPr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5. Inserting Data in tables</a:t>
            </a:r>
            <a:endParaRPr lang="en-US" altLang="ko-KR" dirty="0">
              <a:cs typeface="Calibri"/>
            </a:endParaRP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6DABD56-33D9-3041-80DB-E0F2F4E6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196219"/>
            <a:ext cx="5905873" cy="4969879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0AD0345-2A1F-4049-87D6-0E3A4F4CF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579" y="1196219"/>
            <a:ext cx="6574260" cy="45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8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397466"/>
            <a:ext cx="10971373" cy="798753"/>
          </a:xfrm>
        </p:spPr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5. Inserting Data in tables</a:t>
            </a:r>
            <a:endParaRPr lang="en-US" altLang="ko-KR" dirty="0">
              <a:cs typeface="Calibri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DF641C2-9030-F34C-BD01-F967EA02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802" y="2421682"/>
            <a:ext cx="7272808" cy="3736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D82C2-CC64-2F4A-A3E2-E25EA7D01502}"/>
              </a:ext>
            </a:extLst>
          </p:cNvPr>
          <p:cNvSpPr txBox="1"/>
          <p:nvPr/>
        </p:nvSpPr>
        <p:spPr>
          <a:xfrm>
            <a:off x="3353346" y="1845618"/>
            <a:ext cx="4685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is what our Restaurant Table looks like -</a:t>
            </a:r>
          </a:p>
        </p:txBody>
      </p:sp>
    </p:spTree>
    <p:extLst>
      <p:ext uri="{BB962C8B-B14F-4D97-AF65-F5344CB8AC3E}">
        <p14:creationId xmlns:p14="http://schemas.microsoft.com/office/powerpoint/2010/main" val="2912581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6</a:t>
            </a:r>
            <a:r>
              <a:rPr lang="en-US" altLang="ko-KR" dirty="0">
                <a:ea typeface="맑은 고딕"/>
              </a:rPr>
              <a:t>. SQL</a:t>
            </a:r>
            <a:r>
              <a:rPr lang="en-US" altLang="ko-KR">
                <a:ea typeface="맑은 고딕"/>
              </a:rPr>
              <a:t> queries</a:t>
            </a:r>
            <a:endParaRPr lang="en-US" altLang="ko-KR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B3FA2F-0AFD-844A-8861-13AB51FD2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56" y="1917626"/>
            <a:ext cx="5930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9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6</a:t>
            </a:r>
            <a:r>
              <a:rPr lang="en-US" altLang="ko-KR" dirty="0">
                <a:ea typeface="맑은 고딕"/>
              </a:rPr>
              <a:t>. SQL</a:t>
            </a:r>
            <a:r>
              <a:rPr lang="en-US" altLang="ko-KR">
                <a:ea typeface="맑은 고딕"/>
              </a:rPr>
              <a:t> queries</a:t>
            </a:r>
            <a:endParaRPr lang="en-US" altLang="ko-KR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00E962-5EE7-1649-A38B-6054FAC99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6" y="1040640"/>
            <a:ext cx="8428682" cy="52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5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6</a:t>
            </a:r>
            <a:r>
              <a:rPr lang="en-US" altLang="ko-KR" dirty="0">
                <a:ea typeface="맑은 고딕"/>
              </a:rPr>
              <a:t>. SQL</a:t>
            </a:r>
            <a:r>
              <a:rPr lang="en-US" altLang="ko-KR">
                <a:ea typeface="맑은 고딕"/>
              </a:rPr>
              <a:t> queries</a:t>
            </a:r>
            <a:endParaRPr lang="en-US" altLang="ko-KR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E4DAFE-2F3E-C44E-8D8D-75CC4391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6" y="1581944"/>
            <a:ext cx="7289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5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6</a:t>
            </a:r>
            <a:r>
              <a:rPr lang="en-US" altLang="ko-KR" dirty="0">
                <a:ea typeface="맑은 고딕"/>
              </a:rPr>
              <a:t>. SQL</a:t>
            </a:r>
            <a:r>
              <a:rPr lang="en-US" altLang="ko-KR">
                <a:ea typeface="맑은 고딕"/>
              </a:rPr>
              <a:t> queries</a:t>
            </a:r>
            <a:endParaRPr lang="en-US" altLang="ko-KR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B99CD8C-C3C6-6F4D-A4FA-E1CA9CAD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06" y="1721644"/>
            <a:ext cx="7315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3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6</a:t>
            </a:r>
            <a:r>
              <a:rPr lang="en-US" altLang="ko-KR" dirty="0">
                <a:ea typeface="맑은 고딕"/>
              </a:rPr>
              <a:t>. SQL</a:t>
            </a:r>
            <a:r>
              <a:rPr lang="en-US" altLang="ko-KR">
                <a:ea typeface="맑은 고딕"/>
              </a:rPr>
              <a:t> queries</a:t>
            </a:r>
            <a:endParaRPr lang="en-US" altLang="ko-KR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88B16F-AA8F-8A49-85EF-712E9E104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06" y="1562894"/>
            <a:ext cx="8255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34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6</a:t>
            </a:r>
            <a:r>
              <a:rPr lang="en-US" altLang="ko-KR" dirty="0">
                <a:ea typeface="맑은 고딕"/>
              </a:rPr>
              <a:t>. SQL</a:t>
            </a:r>
            <a:r>
              <a:rPr lang="en-US" altLang="ko-KR">
                <a:ea typeface="맑은 고딕"/>
              </a:rPr>
              <a:t> queries</a:t>
            </a:r>
            <a:endParaRPr lang="en-US" altLang="ko-KR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4594823-746F-5740-8015-4A85DD137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053530"/>
            <a:ext cx="8818190" cy="522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4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6</a:t>
            </a:r>
            <a:r>
              <a:rPr lang="en-US" altLang="ko-KR" dirty="0">
                <a:ea typeface="맑은 고딕"/>
              </a:rPr>
              <a:t>. SQL</a:t>
            </a:r>
            <a:r>
              <a:rPr lang="en-US" altLang="ko-KR">
                <a:ea typeface="맑은 고딕"/>
              </a:rPr>
              <a:t> queries</a:t>
            </a:r>
            <a:endParaRPr lang="en-US" altLang="ko-K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30024-2CE5-184C-9EDF-6C93A2FE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32" y="1042504"/>
            <a:ext cx="8078689" cy="368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BF5422-4ECF-3D47-9B54-D336CECC4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0" y="3641199"/>
            <a:ext cx="679493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9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6</a:t>
            </a:r>
            <a:r>
              <a:rPr lang="en-US" altLang="ko-KR" dirty="0">
                <a:ea typeface="맑은 고딕"/>
              </a:rPr>
              <a:t>. SQL</a:t>
            </a:r>
            <a:r>
              <a:rPr lang="en-US" altLang="ko-KR">
                <a:ea typeface="맑은 고딕"/>
              </a:rPr>
              <a:t> queries</a:t>
            </a:r>
            <a:endParaRPr lang="en-US" altLang="ko-KR"/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03D3EBA9-E9A6-CD47-A5BE-207006EC2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4" y="1035054"/>
            <a:ext cx="9042400" cy="4559300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C94C62B4-56AA-5B46-9FB1-E0E627AD2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4229911"/>
            <a:ext cx="53086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9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5402035" y="633964"/>
            <a:ext cx="4274840" cy="790673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231110" y="1062688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39255" y="648773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372464" y="1428598"/>
            <a:ext cx="5913063" cy="4446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Calibri"/>
                <a:cs typeface="Calibri"/>
              </a:rPr>
              <a:t>1. Business Scenario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Calibri"/>
                <a:cs typeface="Calibri"/>
              </a:rPr>
              <a:t>2. Flow Chart  + Swim Lane Diagram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Calibri"/>
                <a:cs typeface="Calibri"/>
              </a:rPr>
              <a:t>3. Entity Relationship Diagram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Calibri"/>
                <a:cs typeface="Calibri"/>
              </a:rPr>
              <a:t>4. Creating Tables in SQL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Calibri"/>
                <a:cs typeface="Calibri"/>
              </a:rPr>
              <a:t>5. Inserting Data in Tables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Calibri"/>
                <a:cs typeface="Calibri"/>
              </a:rPr>
              <a:t>6. SQL queries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Calibri"/>
                <a:cs typeface="Calibri"/>
              </a:rPr>
              <a:t>7. Visualizations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1800" b="1" dirty="0">
                <a:solidFill>
                  <a:schemeClr val="bg1"/>
                </a:solidFill>
                <a:latin typeface="Calibri"/>
                <a:cs typeface="Calibri"/>
              </a:rPr>
              <a:t>8. Conclusion &amp; Learning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5231110" y="6037265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6</a:t>
            </a:r>
            <a:r>
              <a:rPr lang="en-US" altLang="ko-KR" dirty="0">
                <a:ea typeface="맑은 고딕"/>
              </a:rPr>
              <a:t>. SQL</a:t>
            </a:r>
            <a:r>
              <a:rPr lang="en-US" altLang="ko-KR">
                <a:ea typeface="맑은 고딕"/>
              </a:rPr>
              <a:t> queries</a:t>
            </a:r>
            <a:endParaRPr lang="en-US" altLang="ko-KR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E07595-7100-BE45-916A-41AE7D631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06" y="1385094"/>
            <a:ext cx="8661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8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397466"/>
            <a:ext cx="10971373" cy="798753"/>
          </a:xfrm>
        </p:spPr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7. </a:t>
            </a:r>
            <a:r>
              <a:rPr lang="en-US" altLang="ko-KR">
                <a:ea typeface="맑은 고딕"/>
                <a:cs typeface="+mj-lt"/>
              </a:rPr>
              <a:t>V</a:t>
            </a:r>
            <a:r>
              <a:rPr lang="en-US" b="0">
                <a:ea typeface="+mj-lt"/>
                <a:cs typeface="+mj-lt"/>
              </a:rPr>
              <a:t>isualizations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7A876F9-B727-9946-89DD-7E2433AC1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62" y="2565698"/>
            <a:ext cx="4445000" cy="267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2E928-5284-6543-AA37-913FD9015159}"/>
              </a:ext>
            </a:extLst>
          </p:cNvPr>
          <p:cNvSpPr txBox="1"/>
          <p:nvPr/>
        </p:nvSpPr>
        <p:spPr>
          <a:xfrm>
            <a:off x="1054646" y="1557793"/>
            <a:ext cx="10806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Number of Restaurants of different cuisines on </a:t>
            </a:r>
            <a:r>
              <a:rPr lang="en-US" sz="3600" dirty="0" err="1">
                <a:solidFill>
                  <a:schemeClr val="bg1"/>
                </a:solidFill>
              </a:rPr>
              <a:t>Doordash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37218CC4-31A6-B540-B3F1-46A290212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19" y="2576093"/>
            <a:ext cx="4704176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24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397466"/>
            <a:ext cx="10971373" cy="798753"/>
          </a:xfrm>
        </p:spPr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7. </a:t>
            </a:r>
            <a:r>
              <a:rPr lang="en-US" altLang="ko-KR">
                <a:ea typeface="맑은 고딕"/>
                <a:cs typeface="+mj-lt"/>
              </a:rPr>
              <a:t>V</a:t>
            </a:r>
            <a:r>
              <a:rPr lang="en-US" b="0">
                <a:ea typeface="+mj-lt"/>
                <a:cs typeface="+mj-lt"/>
              </a:rPr>
              <a:t>isualizations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2E928-5284-6543-AA37-913FD9015159}"/>
              </a:ext>
            </a:extLst>
          </p:cNvPr>
          <p:cNvSpPr txBox="1"/>
          <p:nvPr/>
        </p:nvSpPr>
        <p:spPr>
          <a:xfrm>
            <a:off x="982607" y="1557793"/>
            <a:ext cx="10598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Credit card users compared with Debit Card users on file</a:t>
            </a:r>
          </a:p>
        </p:txBody>
      </p:sp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AAAB2DE2-344F-F84D-B495-FA36306C5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828" y="2565698"/>
            <a:ext cx="5796756" cy="33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8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397466"/>
            <a:ext cx="10971373" cy="798753"/>
          </a:xfrm>
        </p:spPr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7. </a:t>
            </a:r>
            <a:r>
              <a:rPr lang="en-US" altLang="ko-KR">
                <a:ea typeface="맑은 고딕"/>
                <a:cs typeface="+mj-lt"/>
              </a:rPr>
              <a:t>V</a:t>
            </a:r>
            <a:r>
              <a:rPr lang="en-US" b="0">
                <a:ea typeface="+mj-lt"/>
                <a:cs typeface="+mj-lt"/>
              </a:rPr>
              <a:t>isualizations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2E928-5284-6543-AA37-913FD9015159}"/>
              </a:ext>
            </a:extLst>
          </p:cNvPr>
          <p:cNvSpPr txBox="1"/>
          <p:nvPr/>
        </p:nvSpPr>
        <p:spPr>
          <a:xfrm>
            <a:off x="3439735" y="1485785"/>
            <a:ext cx="5310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No. of restaurants by state </a:t>
            </a:r>
          </a:p>
        </p:txBody>
      </p:sp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EAA98524-D2EF-0840-82A2-3A656366C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08" y="2421682"/>
            <a:ext cx="6004396" cy="372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54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397466"/>
            <a:ext cx="10971373" cy="798753"/>
          </a:xfrm>
        </p:spPr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7. </a:t>
            </a:r>
            <a:r>
              <a:rPr lang="en-US" altLang="ko-KR">
                <a:ea typeface="맑은 고딕"/>
                <a:cs typeface="+mj-lt"/>
              </a:rPr>
              <a:t>V</a:t>
            </a:r>
            <a:r>
              <a:rPr lang="en-US" b="0">
                <a:ea typeface="+mj-lt"/>
                <a:cs typeface="+mj-lt"/>
              </a:rPr>
              <a:t>isualizations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2E928-5284-6543-AA37-913FD9015159}"/>
              </a:ext>
            </a:extLst>
          </p:cNvPr>
          <p:cNvSpPr txBox="1"/>
          <p:nvPr/>
        </p:nvSpPr>
        <p:spPr>
          <a:xfrm>
            <a:off x="1941343" y="1341002"/>
            <a:ext cx="830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Comparative Costs of food items on the app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AD76B6F4-CC2E-814C-9793-FF12EF524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55" y="2132116"/>
            <a:ext cx="70231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49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8. Conclusions &amp; Learnings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90790-14DC-7C46-AC89-9ABE11BD0096}"/>
              </a:ext>
            </a:extLst>
          </p:cNvPr>
          <p:cNvSpPr txBox="1"/>
          <p:nvPr/>
        </p:nvSpPr>
        <p:spPr>
          <a:xfrm>
            <a:off x="413112" y="1773610"/>
            <a:ext cx="113707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Since the size of the database is small, the results and visualizations could be less            impactful</a:t>
            </a:r>
          </a:p>
          <a:p>
            <a:pPr marL="457200" indent="-457200">
              <a:buAutoNum type="arabicPeriod"/>
            </a:pPr>
            <a:r>
              <a:rPr lang="en-US" sz="2400" b="1" dirty="0"/>
              <a:t>We can use SQL to extract required information from any database and use that data to draw conclusions by using different visualization methods</a:t>
            </a:r>
          </a:p>
          <a:p>
            <a:pPr marL="457200" indent="-457200">
              <a:buAutoNum type="arabicPeriod"/>
            </a:pPr>
            <a:r>
              <a:rPr lang="en-US" sz="2400" b="1" dirty="0"/>
              <a:t>A database can be constructed in several different ways </a:t>
            </a:r>
          </a:p>
          <a:p>
            <a:pPr marL="457200" indent="-457200">
              <a:buAutoNum type="arabicPeriod"/>
            </a:pPr>
            <a:r>
              <a:rPr lang="en-US" sz="2400" b="1" dirty="0"/>
              <a:t>We learned that our database is simple, and a real-life working model would have several more layers of complexities</a:t>
            </a:r>
          </a:p>
          <a:p>
            <a:pPr marL="457200" indent="-457200">
              <a:buAutoNum type="arabicPeriod"/>
            </a:pPr>
            <a:r>
              <a:rPr lang="en-US" sz="2400" b="1" dirty="0"/>
              <a:t>If we were to develop this model further, we could add a Menu type to the menu table, Address Type to the address table and status table for orders using triggers and create   logs as well</a:t>
            </a:r>
          </a:p>
        </p:txBody>
      </p:sp>
    </p:spTree>
    <p:extLst>
      <p:ext uri="{BB962C8B-B14F-4D97-AF65-F5344CB8AC3E}">
        <p14:creationId xmlns:p14="http://schemas.microsoft.com/office/powerpoint/2010/main" val="609202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622016" y="684437"/>
            <a:ext cx="3248317" cy="1800200"/>
          </a:xfrm>
        </p:spPr>
        <p:txBody>
          <a:bodyPr/>
          <a:lstStyle/>
          <a:p>
            <a:pPr algn="r"/>
            <a:r>
              <a:rPr lang="en-US" altLang="ko-KR" sz="5400" dirty="0">
                <a:solidFill>
                  <a:schemeClr val="bg1"/>
                </a:solidFill>
              </a:rPr>
              <a:t>THANK</a:t>
            </a:r>
            <a:br>
              <a:rPr lang="en-US" altLang="ko-KR" sz="5400" dirty="0">
                <a:solidFill>
                  <a:schemeClr val="bg1"/>
                </a:solidFill>
              </a:rPr>
            </a:br>
            <a:r>
              <a:rPr lang="en-US" altLang="ko-KR" sz="5400" dirty="0">
                <a:solidFill>
                  <a:schemeClr val="bg1"/>
                </a:solidFill>
              </a:rPr>
              <a:t>YOU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845092" y="2349674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845092" y="549474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BBF5751-4422-4C40-A9F7-76D27EE80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2" y="2619598"/>
            <a:ext cx="4911883" cy="35596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834D7B94-104B-4414-A2EA-5476FE890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81" y="671182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chemeClr val="bg1"/>
                </a:solidFill>
                <a:latin typeface="+mj-lt"/>
                <a:ea typeface="맑은 고딕"/>
                <a:cs typeface="굴림" pitchFamily="50" charset="-127"/>
              </a:rPr>
              <a:t>1</a:t>
            </a:r>
            <a:endParaRPr kumimoji="1" lang="ko-KR" altLang="ko-KR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cxnSp>
        <p:nvCxnSpPr>
          <p:cNvPr id="10" name="직선 연결선 12">
            <a:extLst>
              <a:ext uri="{FF2B5EF4-FFF2-40B4-BE49-F238E27FC236}">
                <a16:creationId xmlns:a16="http://schemas.microsoft.com/office/drawing/2014/main" id="{75B3508C-452B-4FF2-BBD1-5F95EBDCCF1C}"/>
              </a:ext>
            </a:extLst>
          </p:cNvPr>
          <p:cNvCxnSpPr/>
          <p:nvPr/>
        </p:nvCxnSpPr>
        <p:spPr>
          <a:xfrm>
            <a:off x="2154103" y="6213001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C0ADE03A-0AB3-459F-8D29-C6C9818D52BF}"/>
              </a:ext>
            </a:extLst>
          </p:cNvPr>
          <p:cNvSpPr txBox="1"/>
          <p:nvPr/>
        </p:nvSpPr>
        <p:spPr>
          <a:xfrm>
            <a:off x="1407464" y="758018"/>
            <a:ext cx="3706304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cs typeface="Calibri Light"/>
              </a:rPr>
              <a:t>Business Scenario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04C9F49A-9A17-41A9-80FC-09774A128538}"/>
              </a:ext>
            </a:extLst>
          </p:cNvPr>
          <p:cNvSpPr txBox="1"/>
          <p:nvPr/>
        </p:nvSpPr>
        <p:spPr>
          <a:xfrm>
            <a:off x="916300" y="1435448"/>
            <a:ext cx="9355370" cy="47089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Adam is super hungry after a long day at grad school, finishing his DBMS</a:t>
            </a:r>
            <a:endParaRPr lang="en-US" dirty="0">
              <a:solidFill>
                <a:schemeClr val="bg1"/>
              </a:solidFill>
              <a:ea typeface="맑은 고딕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group assignment. He is too tired to cook for himself and wishes he could </a:t>
            </a:r>
            <a:endParaRPr lang="en-US" dirty="0">
              <a:solidFill>
                <a:schemeClr val="bg1"/>
              </a:solidFill>
              <a:ea typeface="맑은 고딕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get his food ready with a swish of his wand. Its already 10:45PM Unfortunately, he nev</a:t>
            </a:r>
            <a:r>
              <a:rPr lang="en-US" dirty="0">
                <a:solidFill>
                  <a:schemeClr val="bg1"/>
                </a:solidFill>
                <a:ea typeface="맑은 고딕"/>
                <a:cs typeface="+mn-lt"/>
              </a:rPr>
              <a:t>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 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received his admit letter from Hogwarts. He sighed and turned on YouTube</a:t>
            </a:r>
            <a:endParaRPr lang="en-US" dirty="0">
              <a:solidFill>
                <a:schemeClr val="bg1"/>
              </a:solidFill>
              <a:ea typeface="맑은 고딕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to check for quick recipes online. He typed 'easy sandwich recipe' and got</a:t>
            </a:r>
            <a:endParaRPr lang="en-US" dirty="0">
              <a:solidFill>
                <a:schemeClr val="bg1"/>
              </a:solidFill>
              <a:ea typeface="맑은 고딕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Gordon Ramsay's video. He got annoyed when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Youtube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started playing an</a:t>
            </a:r>
            <a:endParaRPr lang="en-US" dirty="0">
              <a:solidFill>
                <a:schemeClr val="bg1"/>
              </a:solidFill>
              <a:ea typeface="맑은 고딕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advertisement. When he was about to skip the ad, he noticed that the ad</a:t>
            </a:r>
            <a:endParaRPr lang="en-US" dirty="0">
              <a:solidFill>
                <a:schemeClr val="bg1"/>
              </a:solidFill>
              <a:ea typeface="맑은 고딕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was about a food delivery service and he got intrigued. After all, muggles</a:t>
            </a:r>
            <a:endParaRPr lang="en-US" dirty="0">
              <a:solidFill>
                <a:schemeClr val="bg1"/>
              </a:solidFill>
              <a:ea typeface="맑은 고딕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have their own ways to get things done.</a:t>
            </a:r>
            <a:endParaRPr lang="en-US" dirty="0">
              <a:solidFill>
                <a:schemeClr val="bg1"/>
              </a:solidFill>
              <a:cs typeface="Calibri Light"/>
            </a:endParaRPr>
          </a:p>
          <a:p>
            <a:pPr algn="just"/>
            <a:br>
              <a:rPr lang="en-US" dirty="0"/>
            </a:br>
            <a:endParaRPr lang="en-US" dirty="0">
              <a:solidFill>
                <a:schemeClr val="bg1"/>
              </a:solidFill>
              <a:cs typeface="Calibri Ligh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Adam opens 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Doordash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at 11PM and the app checks to see if he is an existing</a:t>
            </a:r>
            <a:endParaRPr lang="en-US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customer or not. If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he is not,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the app moves ahead with authenticating his</a:t>
            </a:r>
            <a:endParaRPr lang="en-US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username and password. If he is a new customer, the app would ask Adam</a:t>
            </a:r>
            <a:endParaRPr lang="en-US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to make an account, with a username, password, address verification, etc.</a:t>
            </a:r>
            <a:endParaRPr lang="en-US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3796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12">
            <a:extLst>
              <a:ext uri="{FF2B5EF4-FFF2-40B4-BE49-F238E27FC236}">
                <a16:creationId xmlns:a16="http://schemas.microsoft.com/office/drawing/2014/main" id="{75B3508C-452B-4FF2-BBD1-5F95EBDCCF1C}"/>
              </a:ext>
            </a:extLst>
          </p:cNvPr>
          <p:cNvCxnSpPr/>
          <p:nvPr/>
        </p:nvCxnSpPr>
        <p:spPr>
          <a:xfrm>
            <a:off x="2169629" y="5948933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4">
            <a:extLst>
              <a:ext uri="{FF2B5EF4-FFF2-40B4-BE49-F238E27FC236}">
                <a16:creationId xmlns:a16="http://schemas.microsoft.com/office/drawing/2014/main" id="{01431CBA-6F23-450C-90CE-C0549E012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06" y="528307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chemeClr val="bg1"/>
                </a:solidFill>
                <a:latin typeface="+mj-lt"/>
                <a:ea typeface="맑은 고딕"/>
                <a:cs typeface="굴림" pitchFamily="50" charset="-127"/>
              </a:rPr>
              <a:t>1</a:t>
            </a:r>
            <a:endParaRPr kumimoji="1" lang="ko-KR" altLang="ko-KR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cxnSp>
        <p:nvCxnSpPr>
          <p:cNvPr id="7" name="직선 연결선 12">
            <a:extLst>
              <a:ext uri="{FF2B5EF4-FFF2-40B4-BE49-F238E27FC236}">
                <a16:creationId xmlns:a16="http://schemas.microsoft.com/office/drawing/2014/main" id="{78D1FFD6-1461-441C-9708-C80361A4AD0D}"/>
              </a:ext>
            </a:extLst>
          </p:cNvPr>
          <p:cNvCxnSpPr/>
          <p:nvPr/>
        </p:nvCxnSpPr>
        <p:spPr>
          <a:xfrm>
            <a:off x="2026754" y="5806058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1C7B8787-17F1-4BAB-9171-FF2E6CAD1B0A}"/>
              </a:ext>
            </a:extLst>
          </p:cNvPr>
          <p:cNvSpPr txBox="1"/>
          <p:nvPr/>
        </p:nvSpPr>
        <p:spPr>
          <a:xfrm>
            <a:off x="1264589" y="615143"/>
            <a:ext cx="3706304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cs typeface="Calibri Light"/>
              </a:rPr>
              <a:t>Business Scenario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0D1CB79C-84BD-432E-A3BF-A31B7F0D3BDF}"/>
              </a:ext>
            </a:extLst>
          </p:cNvPr>
          <p:cNvSpPr txBox="1"/>
          <p:nvPr/>
        </p:nvSpPr>
        <p:spPr>
          <a:xfrm>
            <a:off x="773425" y="1292573"/>
            <a:ext cx="8825027" cy="48628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Once logged in, the app gives a list of different restaurant options and cuisines for</a:t>
            </a:r>
            <a:endParaRPr lang="en-US" sz="1800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Adam. Once he selects a certain cuisine, he would see options for the possible</a:t>
            </a:r>
            <a:endParaRPr lang="en-US" sz="1800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restaurants in his area based on his address. </a:t>
            </a:r>
            <a:endParaRPr lang="en-US" sz="1800" dirty="0">
              <a:solidFill>
                <a:schemeClr val="bg1"/>
              </a:solidFill>
              <a:cs typeface="Calibri Light"/>
            </a:endParaRPr>
          </a:p>
          <a:p>
            <a:pPr algn="just"/>
            <a:br>
              <a:rPr lang="en-US" dirty="0"/>
            </a:br>
            <a:endParaRPr lang="en-US" sz="1800" dirty="0">
              <a:solidFill>
                <a:schemeClr val="bg1"/>
              </a:solidFill>
              <a:cs typeface="Calibri Ligh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On selecting the restaurant, Adam would see the menu of his restaurant of choice</a:t>
            </a:r>
            <a:endParaRPr lang="en-US" sz="1800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with different prices on the different food options. Adam would look through the</a:t>
            </a:r>
            <a:endParaRPr lang="en-US" sz="1800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different menu options and choose what he wants to eat for the night by adding it to</a:t>
            </a:r>
            <a:endParaRPr lang="en-US" sz="1800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the cart. After selecting his food and beverage, he would click the checkout button</a:t>
            </a:r>
            <a:endParaRPr lang="en-US" sz="1800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where the app would take him to the payment page. Adam would choose a payment</a:t>
            </a:r>
            <a:endParaRPr lang="en-US" sz="1800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method, but if he is an existing customer, the payment may already be saved,</a:t>
            </a:r>
            <a:endParaRPr lang="en-US" sz="1800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otherwise he would have to type in his card number. </a:t>
            </a:r>
            <a:r>
              <a:rPr lang="en-US" sz="1800" dirty="0" err="1">
                <a:solidFill>
                  <a:schemeClr val="bg1"/>
                </a:solidFill>
                <a:ea typeface="+mn-lt"/>
                <a:cs typeface="+mn-lt"/>
              </a:rPr>
              <a:t>Doordash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 will confirm payment</a:t>
            </a:r>
            <a:endParaRPr lang="en-US" sz="1800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from the selected payment method and give an alert to the restaurant to accept the</a:t>
            </a:r>
            <a:endParaRPr lang="en-US" sz="1800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order. Once accepted, he would receive a confirmation and an estimate as to when</a:t>
            </a:r>
            <a:endParaRPr lang="en-US" sz="1800" dirty="0">
              <a:solidFill>
                <a:schemeClr val="bg1"/>
              </a:solidFill>
              <a:ea typeface="맑은 고딕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his order would be delivered.</a:t>
            </a:r>
            <a:endParaRPr lang="en-US" sz="1800" dirty="0">
              <a:solidFill>
                <a:schemeClr val="bg1"/>
              </a:solidFill>
              <a:cs typeface="Calibri Light"/>
            </a:endParaRPr>
          </a:p>
          <a:p>
            <a:pPr algn="just"/>
            <a:br>
              <a:rPr lang="en-US" dirty="0"/>
            </a:br>
            <a:endParaRPr lang="en-US" sz="18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683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>
            <a:extLst>
              <a:ext uri="{FF2B5EF4-FFF2-40B4-BE49-F238E27FC236}">
                <a16:creationId xmlns:a16="http://schemas.microsoft.com/office/drawing/2014/main" id="{8B8EA255-75DD-477D-AEC0-36F5D7A3A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06" y="528307"/>
            <a:ext cx="936104" cy="70788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chemeClr val="bg1"/>
                </a:solidFill>
                <a:latin typeface="+mj-lt"/>
                <a:ea typeface="맑은 고딕"/>
                <a:cs typeface="굴림" pitchFamily="50" charset="-127"/>
              </a:rPr>
              <a:t>1</a:t>
            </a:r>
            <a:endParaRPr kumimoji="1" lang="ko-KR" altLang="ko-KR" sz="4000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cxnSp>
        <p:nvCxnSpPr>
          <p:cNvPr id="11" name="직선 연결선 12">
            <a:extLst>
              <a:ext uri="{FF2B5EF4-FFF2-40B4-BE49-F238E27FC236}">
                <a16:creationId xmlns:a16="http://schemas.microsoft.com/office/drawing/2014/main" id="{D0ECAE94-CB8C-4841-BB2F-99DAC65309AA}"/>
              </a:ext>
            </a:extLst>
          </p:cNvPr>
          <p:cNvCxnSpPr/>
          <p:nvPr/>
        </p:nvCxnSpPr>
        <p:spPr>
          <a:xfrm>
            <a:off x="2026754" y="5806058"/>
            <a:ext cx="388843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3">
            <a:extLst>
              <a:ext uri="{FF2B5EF4-FFF2-40B4-BE49-F238E27FC236}">
                <a16:creationId xmlns:a16="http://schemas.microsoft.com/office/drawing/2014/main" id="{778FD9AB-5EC6-49FE-8885-E773955F70D0}"/>
              </a:ext>
            </a:extLst>
          </p:cNvPr>
          <p:cNvSpPr txBox="1"/>
          <p:nvPr/>
        </p:nvSpPr>
        <p:spPr>
          <a:xfrm>
            <a:off x="1264589" y="615143"/>
            <a:ext cx="3706304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cs typeface="Calibri Light"/>
              </a:rPr>
              <a:t>Business Scenario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36DAB25-0FCD-4DC5-88A1-36F6B79F102A}"/>
              </a:ext>
            </a:extLst>
          </p:cNvPr>
          <p:cNvSpPr txBox="1"/>
          <p:nvPr/>
        </p:nvSpPr>
        <p:spPr>
          <a:xfrm>
            <a:off x="796332" y="1631460"/>
            <a:ext cx="9043290" cy="31393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9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3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8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25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70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916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61" algn="l" defTabSz="99569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 err="1">
                <a:solidFill>
                  <a:schemeClr val="bg1"/>
                </a:solidFill>
                <a:ea typeface="+mn-lt"/>
                <a:cs typeface="+mn-lt"/>
              </a:rPr>
              <a:t>Doordash</a:t>
            </a:r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 would assign the order to the appropriate delivery agent and update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Adam on the name of his delivery agent, what car the agent drives, and 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the car license plate. When the agent picks up the food, Adam would get another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notification on the app that the delivery agent has picked up the food and is on his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way. He would know the exact estimate of time for delivery. Its about 15 minutes. During this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 time, the estimated time of delivery would be updated as well.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en-US" sz="18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When the food delivery agent is close by, Adam would get a notification that the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agent is close by and ask Adam to get ready to meet up with the agent. The delivery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sz="1800" dirty="0">
                <a:solidFill>
                  <a:schemeClr val="bg1"/>
                </a:solidFill>
                <a:ea typeface="+mn-lt"/>
                <a:cs typeface="+mn-lt"/>
              </a:rPr>
              <a:t>agent drops off the food and Adam is super happy. Adam is then prompted to enter reviews and ratings for the agent and the restaurant.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844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2. Flow chart (Process)</a:t>
            </a:r>
            <a:endParaRPr lang="en-US" altLang="ko-KR" dirty="0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8658A127-48EA-4AED-A68F-2F88D18E1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99" y="923444"/>
            <a:ext cx="11232023" cy="5618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2. Swim Lane Diagram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6B8E9-9C10-BC40-87BD-719FF4A43B8F}"/>
              </a:ext>
            </a:extLst>
          </p:cNvPr>
          <p:cNvSpPr txBox="1"/>
          <p:nvPr/>
        </p:nvSpPr>
        <p:spPr>
          <a:xfrm>
            <a:off x="6733309" y="57001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0E7C8B9-D621-2848-A3D8-E86543300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" y="1002050"/>
            <a:ext cx="9374118" cy="55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3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397466"/>
            <a:ext cx="10971373" cy="798753"/>
          </a:xfrm>
        </p:spPr>
        <p:txBody>
          <a:bodyPr/>
          <a:lstStyle/>
          <a:p>
            <a:r>
              <a:rPr lang="en-US" altLang="ko-KR">
                <a:ea typeface="맑은 고딕"/>
                <a:cs typeface="Calibri"/>
              </a:rPr>
              <a:t>3. Entity Relationship Diagram</a:t>
            </a:r>
            <a:endParaRPr lang="en-US" altLang="ko-KR">
              <a:cs typeface="Calibri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5EA2D96-919F-234A-BC2A-FEEF436CB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4" y="1182703"/>
            <a:ext cx="7224083" cy="52377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ea typeface="맑은 고딕"/>
              </a:rPr>
              <a:t>4. Creating Tables in SQL</a:t>
            </a:r>
            <a:endParaRPr lang="en-US" altLang="ko-KR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C2B1EC-6960-ED45-878F-8B100CC55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72" y="1199573"/>
            <a:ext cx="7091631" cy="486126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0B6BE8-4EBA-A94C-913F-F8B228B96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54" y="1123219"/>
            <a:ext cx="6264696" cy="501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6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13064</TotalTime>
  <Words>850</Words>
  <Application>Microsoft Macintosh PowerPoint</Application>
  <PresentationFormat>Custom</PresentationFormat>
  <Paragraphs>91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Noto Sans</vt:lpstr>
      <vt:lpstr>Calibri</vt:lpstr>
      <vt:lpstr>Arial</vt:lpstr>
      <vt:lpstr>맑은 고딕</vt:lpstr>
      <vt:lpstr>굴림체</vt:lpstr>
      <vt:lpstr>Calibri Light</vt:lpstr>
      <vt:lpstr>Office 테마</vt:lpstr>
      <vt:lpstr>DOORDASH</vt:lpstr>
      <vt:lpstr>PowerPoint Presentation</vt:lpstr>
      <vt:lpstr>PowerPoint Presentation</vt:lpstr>
      <vt:lpstr>PowerPoint Presentation</vt:lpstr>
      <vt:lpstr>PowerPoint Presentation</vt:lpstr>
      <vt:lpstr>2. Flow chart (Process)</vt:lpstr>
      <vt:lpstr>2. Swim Lane Diagram</vt:lpstr>
      <vt:lpstr>3. Entity Relationship Diagram</vt:lpstr>
      <vt:lpstr>4. Creating Tables in SQL</vt:lpstr>
      <vt:lpstr>5. Inserting Data in tables</vt:lpstr>
      <vt:lpstr>5. Inserting Data in tables</vt:lpstr>
      <vt:lpstr>6. SQL queries</vt:lpstr>
      <vt:lpstr>6. SQL queries</vt:lpstr>
      <vt:lpstr>6. SQL queries</vt:lpstr>
      <vt:lpstr>6. SQL queries</vt:lpstr>
      <vt:lpstr>6. SQL queries</vt:lpstr>
      <vt:lpstr>6. SQL queries</vt:lpstr>
      <vt:lpstr>6. SQL queries</vt:lpstr>
      <vt:lpstr>6. SQL queries</vt:lpstr>
      <vt:lpstr>6. SQL queries</vt:lpstr>
      <vt:lpstr>7. Visualizations</vt:lpstr>
      <vt:lpstr>7. Visualizations</vt:lpstr>
      <vt:lpstr>7. Visualizations</vt:lpstr>
      <vt:lpstr>7. Visualizations</vt:lpstr>
      <vt:lpstr>8. Conclusions &amp; Learnings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Amelia Mazer</cp:lastModifiedBy>
  <cp:revision>210</cp:revision>
  <dcterms:created xsi:type="dcterms:W3CDTF">2010-02-01T08:03:16Z</dcterms:created>
  <dcterms:modified xsi:type="dcterms:W3CDTF">2021-10-22T00:10:05Z</dcterms:modified>
  <cp:category>www.slidemembers.com</cp:category>
</cp:coreProperties>
</file>